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MIKE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328fa7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328fa7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FAITH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5328fa7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5328fa7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FAITH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52d345d2f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52d345d2f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TRANSITION: JEREMY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5328fa73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5328fa73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</a:t>
            </a:r>
            <a:r>
              <a:rPr lang="en">
                <a:solidFill>
                  <a:schemeClr val="dk1"/>
                </a:solidFill>
              </a:rPr>
              <a:t>: JEREMY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b055dd2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b055dd2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FAITH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b055dd2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b055dd2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FAITH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328fa73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328fa73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JEREMY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b055dd2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b055dd2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FAITH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4b055dd2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4b055dd2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FAITH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7d7974b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7d7974b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TRANSITION: ANTHONY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47d7974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47d7974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MIKE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4b055dd25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4b055dd2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ANTHONY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7d7974b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7d7974b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</a:t>
            </a:r>
            <a:r>
              <a:rPr lang="en">
                <a:solidFill>
                  <a:schemeClr val="dk1"/>
                </a:solidFill>
              </a:rPr>
              <a:t>: ANTHONY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7d7974b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47d7974b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2d345d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2d345d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7d7974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7d7974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7d7974b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7d7974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5328fa73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5328fa73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MIKE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47d7974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47d7974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MIKE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47d7974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47d7974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TRANSITION</a:t>
            </a:r>
            <a:r>
              <a:rPr lang="en">
                <a:solidFill>
                  <a:schemeClr val="dk1"/>
                </a:solidFill>
              </a:rPr>
              <a:t>: KINGSLEY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7d7974b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7d7974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KINGSLEY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months rolling average smoothed out. 10 years of data by month overall.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5328fa7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5328fa7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KINGSLEY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5328fa73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5328fa73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KINGSLEY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axis is a smoothed value of crime events of each 1o months.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7d7974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7d7974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KINGSLEY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gif"/><Relationship Id="rId4" Type="http://schemas.openxmlformats.org/officeDocument/2006/relationships/image" Target="../media/image13.gif"/><Relationship Id="rId5" Type="http://schemas.openxmlformats.org/officeDocument/2006/relationships/image" Target="../media/image5.gif"/><Relationship Id="rId6" Type="http://schemas.openxmlformats.org/officeDocument/2006/relationships/image" Target="../media/image7.gif"/><Relationship Id="rId7" Type="http://schemas.openxmlformats.org/officeDocument/2006/relationships/image" Target="../media/image19.gif"/><Relationship Id="rId8" Type="http://schemas.openxmlformats.org/officeDocument/2006/relationships/image" Target="../media/image1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ZSfPKnxLbK07MyZPB9SrQmo2mRptVum6" TargetMode="External"/><Relationship Id="rId4" Type="http://schemas.openxmlformats.org/officeDocument/2006/relationships/hyperlink" Target="https://docs.google.com/document/d/1zTzCjc6A982xgaiJ5PrOyk3Ktmqhb_DxCFA4Aa39Xag/edit" TargetMode="External"/><Relationship Id="rId5" Type="http://schemas.openxmlformats.org/officeDocument/2006/relationships/hyperlink" Target="https://moto.data.socrata.com/dataset/Lakewood-Police-Department/v76p-ut9w" TargetMode="External"/><Relationship Id="rId6" Type="http://schemas.openxmlformats.org/officeDocument/2006/relationships/hyperlink" Target="https://moto.data.socrata.com/dataset/Elyria-Police-Department/a4au-q335" TargetMode="External"/><Relationship Id="rId7" Type="http://schemas.openxmlformats.org/officeDocument/2006/relationships/hyperlink" Target="https://www.zillow.com/research/data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oto.data.socrata.com/dataset/Lakewood-Police-Department/v76p-ut9w" TargetMode="External"/><Relationship Id="rId4" Type="http://schemas.openxmlformats.org/officeDocument/2006/relationships/hyperlink" Target="https://moto.data.socrata.com/dataset/Elyria-Police-Department/a4au-q335" TargetMode="External"/><Relationship Id="rId5" Type="http://schemas.openxmlformats.org/officeDocument/2006/relationships/hyperlink" Target="https://www.zillow.com/research/data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7587" l="0" r="0" t="18173"/>
          <a:stretch/>
        </p:blipFill>
        <p:spPr>
          <a:xfrm>
            <a:off x="0" y="0"/>
            <a:ext cx="9144000" cy="52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72500" cy="5211600"/>
          </a:xfrm>
          <a:prstGeom prst="rect">
            <a:avLst/>
          </a:prstGeom>
          <a:solidFill>
            <a:srgbClr val="000000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47700" y="1920300"/>
            <a:ext cx="72201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An Exploration of the Relationship Between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Crime &amp; Home Value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47700" y="4244400"/>
            <a:ext cx="52578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</a:rPr>
              <a:t>CWRU Data Bootcamp: Team 6</a:t>
            </a:r>
            <a:endParaRPr i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2651550" y="1736475"/>
            <a:ext cx="5200800" cy="330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2651550" y="1338775"/>
            <a:ext cx="52008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Lakewood Crime Rates &amp; Real Estate Prices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175" y="1861575"/>
            <a:ext cx="4528250" cy="297795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147450" y="2189800"/>
            <a:ext cx="2244900" cy="150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r: -0.63, p&lt;.001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r-square: 0.40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Interpretation</a:t>
            </a:r>
            <a:r>
              <a:rPr lang="en" sz="1200"/>
              <a:t>: In Lakewood, 40% of the variance in crime rates can explain the variance in home prices.</a:t>
            </a:r>
            <a:endParaRPr sz="1200"/>
          </a:p>
        </p:txBody>
      </p:sp>
      <p:sp>
        <p:nvSpPr>
          <p:cNvPr id="158" name="Google Shape;158;p22"/>
          <p:cNvSpPr/>
          <p:nvPr/>
        </p:nvSpPr>
        <p:spPr>
          <a:xfrm>
            <a:off x="4582575" y="2026875"/>
            <a:ext cx="1803600" cy="422100"/>
          </a:xfrm>
          <a:prstGeom prst="wedgeRoundRectCallout">
            <a:avLst>
              <a:gd fmla="val 61039" name="adj1"/>
              <a:gd fmla="val 5451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Recent trends are driving much of the correlation</a:t>
            </a:r>
            <a:endParaRPr sz="1000"/>
          </a:p>
        </p:txBody>
      </p:sp>
      <p:sp>
        <p:nvSpPr>
          <p:cNvPr id="159" name="Google Shape;159;p22"/>
          <p:cNvSpPr txBox="1"/>
          <p:nvPr/>
        </p:nvSpPr>
        <p:spPr>
          <a:xfrm rot="5400000">
            <a:off x="6188075" y="307537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 (Purple)</a:t>
            </a:r>
            <a:endParaRPr sz="1000"/>
          </a:p>
        </p:txBody>
      </p:sp>
      <p:sp>
        <p:nvSpPr>
          <p:cNvPr id="160" name="Google Shape;160;p22"/>
          <p:cNvSpPr txBox="1"/>
          <p:nvPr/>
        </p:nvSpPr>
        <p:spPr>
          <a:xfrm rot="-5400000">
            <a:off x="1325575" y="3182575"/>
            <a:ext cx="3095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Price Per Square Foot, Dollars (Green)</a:t>
            </a:r>
            <a:endParaRPr sz="1000"/>
          </a:p>
        </p:txBody>
      </p:sp>
      <p:sp>
        <p:nvSpPr>
          <p:cNvPr id="161" name="Google Shape;161;p22"/>
          <p:cNvSpPr txBox="1"/>
          <p:nvPr/>
        </p:nvSpPr>
        <p:spPr>
          <a:xfrm>
            <a:off x="4343888" y="46851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2010 - 2018 </a:t>
            </a:r>
            <a:endParaRPr sz="1000"/>
          </a:p>
        </p:txBody>
      </p:sp>
      <p:sp>
        <p:nvSpPr>
          <p:cNvPr id="162" name="Google Shape;162;p22"/>
          <p:cNvSpPr txBox="1"/>
          <p:nvPr/>
        </p:nvSpPr>
        <p:spPr>
          <a:xfrm>
            <a:off x="281050" y="345850"/>
            <a:ext cx="711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When scales are adjusted, we see a clear relationship between home prices &amp; crime rates</a:t>
            </a:r>
            <a:endParaRPr b="1"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024" y="1893824"/>
            <a:ext cx="4376744" cy="28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2651550" y="1736475"/>
            <a:ext cx="5200800" cy="330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2673775" y="1338775"/>
            <a:ext cx="5162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Elyria</a:t>
            </a:r>
            <a:r>
              <a:rPr lang="en"/>
              <a:t> Crime Rates &amp; Home Prices</a:t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444350" y="2226000"/>
            <a:ext cx="1730100" cy="472800"/>
          </a:xfrm>
          <a:prstGeom prst="wedgeRoundRectCallout">
            <a:avLst>
              <a:gd fmla="val 58219" name="adj1"/>
              <a:gd fmla="val 2730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Recent trends are driving much of the correlation</a:t>
            </a:r>
            <a:endParaRPr sz="1000"/>
          </a:p>
        </p:txBody>
      </p:sp>
      <p:sp>
        <p:nvSpPr>
          <p:cNvPr id="171" name="Google Shape;171;p23"/>
          <p:cNvSpPr txBox="1"/>
          <p:nvPr/>
        </p:nvSpPr>
        <p:spPr>
          <a:xfrm>
            <a:off x="147450" y="2189800"/>
            <a:ext cx="2235600" cy="149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r: -0.46, p=.001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r-square: 0.21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Interpretation</a:t>
            </a:r>
            <a:r>
              <a:rPr lang="en" sz="1200"/>
              <a:t>: In Elyria, 21% of the variance in crime rates can explain the variance in home prices.</a:t>
            </a:r>
            <a:endParaRPr sz="1200"/>
          </a:p>
        </p:txBody>
      </p:sp>
      <p:sp>
        <p:nvSpPr>
          <p:cNvPr id="172" name="Google Shape;172;p23"/>
          <p:cNvSpPr txBox="1"/>
          <p:nvPr/>
        </p:nvSpPr>
        <p:spPr>
          <a:xfrm rot="5400000">
            <a:off x="6188075" y="307537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 (Purple)</a:t>
            </a:r>
            <a:endParaRPr sz="1000"/>
          </a:p>
        </p:txBody>
      </p:sp>
      <p:sp>
        <p:nvSpPr>
          <p:cNvPr id="173" name="Google Shape;173;p23"/>
          <p:cNvSpPr txBox="1"/>
          <p:nvPr/>
        </p:nvSpPr>
        <p:spPr>
          <a:xfrm rot="-5400000">
            <a:off x="1325575" y="3182575"/>
            <a:ext cx="3095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Price Per Square Foot, Dollars (Green)</a:t>
            </a:r>
            <a:endParaRPr sz="1000"/>
          </a:p>
        </p:txBody>
      </p:sp>
      <p:sp>
        <p:nvSpPr>
          <p:cNvPr id="174" name="Google Shape;174;p23"/>
          <p:cNvSpPr txBox="1"/>
          <p:nvPr/>
        </p:nvSpPr>
        <p:spPr>
          <a:xfrm>
            <a:off x="281050" y="345850"/>
            <a:ext cx="711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 similar, though less </a:t>
            </a:r>
            <a:r>
              <a:rPr b="1" lang="en" sz="2400"/>
              <a:t>prevalent</a:t>
            </a:r>
            <a:r>
              <a:rPr b="1" lang="en" sz="2400"/>
              <a:t> pattern holds in Elyria</a:t>
            </a:r>
            <a:endParaRPr b="1" sz="4800"/>
          </a:p>
        </p:txBody>
      </p:sp>
      <p:sp>
        <p:nvSpPr>
          <p:cNvPr id="175" name="Google Shape;175;p23"/>
          <p:cNvSpPr txBox="1"/>
          <p:nvPr/>
        </p:nvSpPr>
        <p:spPr>
          <a:xfrm>
            <a:off x="4420088" y="46851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2011 - 2015 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647700" y="1909350"/>
            <a:ext cx="52812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But what about specific types of crimes?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647700" y="2137950"/>
            <a:ext cx="52812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Breaking &amp; Entering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2651550" y="1736475"/>
            <a:ext cx="5200800" cy="330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2673775" y="1338775"/>
            <a:ext cx="5162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Breaking and Entering, Lakewood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147450" y="2189800"/>
            <a:ext cx="2235600" cy="164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r: -0.53, p&lt;.001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r-square: .28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Interpretation</a:t>
            </a:r>
            <a:r>
              <a:rPr lang="en" sz="1200"/>
              <a:t>: In Lakewood, 28% of the variance in breaking and entering crime rates can explain the variance in home prices.</a:t>
            </a:r>
            <a:endParaRPr sz="1200"/>
          </a:p>
        </p:txBody>
      </p:sp>
      <p:sp>
        <p:nvSpPr>
          <p:cNvPr id="193" name="Google Shape;193;p26"/>
          <p:cNvSpPr txBox="1"/>
          <p:nvPr/>
        </p:nvSpPr>
        <p:spPr>
          <a:xfrm rot="5400000">
            <a:off x="6188075" y="307537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 (Purple)</a:t>
            </a:r>
            <a:endParaRPr sz="1000"/>
          </a:p>
        </p:txBody>
      </p:sp>
      <p:sp>
        <p:nvSpPr>
          <p:cNvPr id="194" name="Google Shape;194;p26"/>
          <p:cNvSpPr txBox="1"/>
          <p:nvPr/>
        </p:nvSpPr>
        <p:spPr>
          <a:xfrm rot="-5400000">
            <a:off x="1325575" y="3182575"/>
            <a:ext cx="3095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Price Per Square Foot, Dollars (Green)</a:t>
            </a:r>
            <a:endParaRPr sz="1000"/>
          </a:p>
        </p:txBody>
      </p:sp>
      <p:sp>
        <p:nvSpPr>
          <p:cNvPr id="195" name="Google Shape;195;p26"/>
          <p:cNvSpPr txBox="1"/>
          <p:nvPr/>
        </p:nvSpPr>
        <p:spPr>
          <a:xfrm>
            <a:off x="281050" y="345850"/>
            <a:ext cx="7948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overall pattern again holds in Lakewood in the breaking and entering crime category... </a:t>
            </a:r>
            <a:endParaRPr b="1" sz="4800"/>
          </a:p>
        </p:txBody>
      </p:sp>
      <p:sp>
        <p:nvSpPr>
          <p:cNvPr id="196" name="Google Shape;196;p26"/>
          <p:cNvSpPr txBox="1"/>
          <p:nvPr/>
        </p:nvSpPr>
        <p:spPr>
          <a:xfrm>
            <a:off x="4420088" y="46851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2011 - 2015 </a:t>
            </a:r>
            <a:endParaRPr sz="1000"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b="0" l="0" r="0" t="4825"/>
          <a:stretch/>
        </p:blipFill>
        <p:spPr>
          <a:xfrm>
            <a:off x="3149275" y="1877125"/>
            <a:ext cx="4213349" cy="27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2651550" y="1736475"/>
            <a:ext cx="5200800" cy="330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2673775" y="1338775"/>
            <a:ext cx="5162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Breaking and Entering, Elyria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147450" y="2189800"/>
            <a:ext cx="2235600" cy="165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r: -0.48, p</a:t>
            </a:r>
            <a:r>
              <a:rPr lang="en" sz="1200">
                <a:solidFill>
                  <a:schemeClr val="dk1"/>
                </a:solidFill>
              </a:rPr>
              <a:t>p&lt;.001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r-square: .23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Interpretation</a:t>
            </a:r>
            <a:r>
              <a:rPr lang="en" sz="1200"/>
              <a:t>: In Elyria, 23% of the variance in breaking and entering crime rates can explain the variance in home prices.</a:t>
            </a:r>
            <a:endParaRPr sz="1200"/>
          </a:p>
        </p:txBody>
      </p:sp>
      <p:sp>
        <p:nvSpPr>
          <p:cNvPr id="205" name="Google Shape;205;p27"/>
          <p:cNvSpPr txBox="1"/>
          <p:nvPr/>
        </p:nvSpPr>
        <p:spPr>
          <a:xfrm rot="5400000">
            <a:off x="6188075" y="307537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 (Purple)</a:t>
            </a:r>
            <a:endParaRPr sz="1000"/>
          </a:p>
        </p:txBody>
      </p:sp>
      <p:sp>
        <p:nvSpPr>
          <p:cNvPr id="206" name="Google Shape;206;p27"/>
          <p:cNvSpPr txBox="1"/>
          <p:nvPr/>
        </p:nvSpPr>
        <p:spPr>
          <a:xfrm rot="-5400000">
            <a:off x="1325575" y="3182575"/>
            <a:ext cx="3095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Price Per Square Foot, Dollars (Green)</a:t>
            </a:r>
            <a:endParaRPr sz="1000"/>
          </a:p>
        </p:txBody>
      </p:sp>
      <p:sp>
        <p:nvSpPr>
          <p:cNvPr id="207" name="Google Shape;207;p27"/>
          <p:cNvSpPr txBox="1"/>
          <p:nvPr/>
        </p:nvSpPr>
        <p:spPr>
          <a:xfrm>
            <a:off x="281050" y="345850"/>
            <a:ext cx="711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… and is similar in Elyria</a:t>
            </a:r>
            <a:endParaRPr b="1" sz="4800"/>
          </a:p>
        </p:txBody>
      </p:sp>
      <p:sp>
        <p:nvSpPr>
          <p:cNvPr id="208" name="Google Shape;208;p27"/>
          <p:cNvSpPr txBox="1"/>
          <p:nvPr/>
        </p:nvSpPr>
        <p:spPr>
          <a:xfrm>
            <a:off x="4420088" y="46851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2011 - 2015 </a:t>
            </a:r>
            <a:endParaRPr sz="1000"/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0" l="0" r="0" t="7244"/>
          <a:stretch/>
        </p:blipFill>
        <p:spPr>
          <a:xfrm>
            <a:off x="3073075" y="1913830"/>
            <a:ext cx="4364350" cy="281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/>
        </p:nvSpPr>
        <p:spPr>
          <a:xfrm>
            <a:off x="647700" y="2137950"/>
            <a:ext cx="52812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Property Crimes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15" name="Google Shape;215;p28"/>
          <p:cNvSpPr txBox="1"/>
          <p:nvPr>
            <p:ph type="ctrTitle"/>
          </p:nvPr>
        </p:nvSpPr>
        <p:spPr>
          <a:xfrm>
            <a:off x="682550" y="2749400"/>
            <a:ext cx="4480500" cy="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</a:rPr>
              <a:t>Defined as d</a:t>
            </a:r>
            <a:r>
              <a:rPr i="1" lang="en" sz="1400">
                <a:solidFill>
                  <a:srgbClr val="FFFFFF"/>
                </a:solidFill>
              </a:rPr>
              <a:t>amage to property, criminal damaging / endangering, trespassing, vandalism</a:t>
            </a:r>
            <a:endParaRPr i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2651550" y="1736475"/>
            <a:ext cx="5200800" cy="330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2673775" y="1338775"/>
            <a:ext cx="5162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Crime</a:t>
            </a:r>
            <a:r>
              <a:rPr lang="en"/>
              <a:t>, Lakewood</a:t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147450" y="2189800"/>
            <a:ext cx="2235600" cy="164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r: -0.21, p=&lt;.05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r-square: .04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Interpretation</a:t>
            </a:r>
            <a:r>
              <a:rPr lang="en" sz="1200"/>
              <a:t>: In Lakewood, just 4% of the variance in  property crimes rates can explain the variance in home prices.</a:t>
            </a:r>
            <a:endParaRPr sz="1200"/>
          </a:p>
        </p:txBody>
      </p:sp>
      <p:sp>
        <p:nvSpPr>
          <p:cNvPr id="223" name="Google Shape;223;p29"/>
          <p:cNvSpPr txBox="1"/>
          <p:nvPr/>
        </p:nvSpPr>
        <p:spPr>
          <a:xfrm rot="5400000">
            <a:off x="6188075" y="307537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 (Purple)</a:t>
            </a:r>
            <a:endParaRPr sz="1000"/>
          </a:p>
        </p:txBody>
      </p:sp>
      <p:sp>
        <p:nvSpPr>
          <p:cNvPr id="224" name="Google Shape;224;p29"/>
          <p:cNvSpPr txBox="1"/>
          <p:nvPr/>
        </p:nvSpPr>
        <p:spPr>
          <a:xfrm rot="-5400000">
            <a:off x="1325575" y="3182575"/>
            <a:ext cx="3095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Price Per Square Foot, Dollars (Green)</a:t>
            </a:r>
            <a:endParaRPr sz="1000"/>
          </a:p>
        </p:txBody>
      </p:sp>
      <p:sp>
        <p:nvSpPr>
          <p:cNvPr id="225" name="Google Shape;225;p29"/>
          <p:cNvSpPr txBox="1"/>
          <p:nvPr/>
        </p:nvSpPr>
        <p:spPr>
          <a:xfrm>
            <a:off x="281050" y="345850"/>
            <a:ext cx="8338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Property crime in Lakewood is not as predictive of housing costs and has the lowest significance level</a:t>
            </a:r>
            <a:endParaRPr b="1" sz="4800"/>
          </a:p>
        </p:txBody>
      </p:sp>
      <p:sp>
        <p:nvSpPr>
          <p:cNvPr id="226" name="Google Shape;226;p29"/>
          <p:cNvSpPr txBox="1"/>
          <p:nvPr/>
        </p:nvSpPr>
        <p:spPr>
          <a:xfrm>
            <a:off x="4420088" y="46851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2011 - 2015 </a:t>
            </a:r>
            <a:endParaRPr sz="1000"/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0" t="6872"/>
          <a:stretch/>
        </p:blipFill>
        <p:spPr>
          <a:xfrm>
            <a:off x="3089100" y="1906575"/>
            <a:ext cx="4341211" cy="27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2651550" y="1736475"/>
            <a:ext cx="5200800" cy="330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2673775" y="1338775"/>
            <a:ext cx="5162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Crime</a:t>
            </a:r>
            <a:r>
              <a:rPr lang="en"/>
              <a:t>, Elyria</a:t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147450" y="2189800"/>
            <a:ext cx="2235600" cy="149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r: -0.34, p=.01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r-square: .12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Interpretation</a:t>
            </a:r>
            <a:r>
              <a:rPr lang="en" sz="1200"/>
              <a:t>: In Elyria, 12% of the variance in property crime rates can explain the variance in home prices.</a:t>
            </a:r>
            <a:endParaRPr sz="1200"/>
          </a:p>
        </p:txBody>
      </p:sp>
      <p:sp>
        <p:nvSpPr>
          <p:cNvPr id="235" name="Google Shape;235;p30"/>
          <p:cNvSpPr txBox="1"/>
          <p:nvPr/>
        </p:nvSpPr>
        <p:spPr>
          <a:xfrm rot="5400000">
            <a:off x="6188075" y="307537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 (Purple)</a:t>
            </a:r>
            <a:endParaRPr sz="1000"/>
          </a:p>
        </p:txBody>
      </p:sp>
      <p:sp>
        <p:nvSpPr>
          <p:cNvPr id="236" name="Google Shape;236;p30"/>
          <p:cNvSpPr txBox="1"/>
          <p:nvPr/>
        </p:nvSpPr>
        <p:spPr>
          <a:xfrm rot="-5400000">
            <a:off x="1325575" y="3182575"/>
            <a:ext cx="3095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Price Per Square Foot, Dollars (Green)</a:t>
            </a:r>
            <a:endParaRPr sz="1000"/>
          </a:p>
        </p:txBody>
      </p:sp>
      <p:sp>
        <p:nvSpPr>
          <p:cNvPr id="237" name="Google Shape;237;p30"/>
          <p:cNvSpPr txBox="1"/>
          <p:nvPr/>
        </p:nvSpPr>
        <p:spPr>
          <a:xfrm>
            <a:off x="281050" y="345850"/>
            <a:ext cx="711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Similarly, </a:t>
            </a:r>
            <a:r>
              <a:rPr b="1" lang="en" sz="2400">
                <a:solidFill>
                  <a:schemeClr val="dk1"/>
                </a:solidFill>
              </a:rPr>
              <a:t>housing costs in Elyria is not as closely tied to property crime rates</a:t>
            </a:r>
            <a:endParaRPr b="1" sz="2400"/>
          </a:p>
        </p:txBody>
      </p:sp>
      <p:sp>
        <p:nvSpPr>
          <p:cNvPr id="238" name="Google Shape;238;p30"/>
          <p:cNvSpPr txBox="1"/>
          <p:nvPr/>
        </p:nvSpPr>
        <p:spPr>
          <a:xfrm>
            <a:off x="4420088" y="46851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2011 - 2015 </a:t>
            </a:r>
            <a:endParaRPr sz="1000"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b="0" l="0" r="0" t="6023"/>
          <a:stretch/>
        </p:blipFill>
        <p:spPr>
          <a:xfrm>
            <a:off x="3073075" y="1880605"/>
            <a:ext cx="4321575" cy="2819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/>
        </p:nvSpPr>
        <p:spPr>
          <a:xfrm>
            <a:off x="647700" y="2137950"/>
            <a:ext cx="7220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Caveats &amp; Considerations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47700" y="1619250"/>
            <a:ext cx="68199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An increase in local crime rates has a negative impact on real estate prices.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47700" y="361950"/>
            <a:ext cx="68199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Hypothesis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/>
        </p:nvSpPr>
        <p:spPr>
          <a:xfrm>
            <a:off x="281050" y="345850"/>
            <a:ext cx="6835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9BC8"/>
                </a:solidFill>
              </a:rPr>
              <a:t>Friendly Reminder </a:t>
            </a:r>
            <a:endParaRPr b="1" sz="1800">
              <a:solidFill>
                <a:srgbClr val="B49BC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If you only remember three things</a:t>
            </a:r>
            <a:endParaRPr sz="2400"/>
          </a:p>
        </p:txBody>
      </p:sp>
      <p:grpSp>
        <p:nvGrpSpPr>
          <p:cNvPr id="250" name="Google Shape;250;p32"/>
          <p:cNvGrpSpPr/>
          <p:nvPr/>
        </p:nvGrpSpPr>
        <p:grpSpPr>
          <a:xfrm>
            <a:off x="575725" y="1342187"/>
            <a:ext cx="6468000" cy="1107285"/>
            <a:chOff x="728125" y="1414425"/>
            <a:chExt cx="6468000" cy="1157400"/>
          </a:xfrm>
        </p:grpSpPr>
        <p:sp>
          <p:nvSpPr>
            <p:cNvPr id="251" name="Google Shape;251;p32"/>
            <p:cNvSpPr/>
            <p:nvPr/>
          </p:nvSpPr>
          <p:spPr>
            <a:xfrm>
              <a:off x="728125" y="1414425"/>
              <a:ext cx="6468000" cy="115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 txBox="1"/>
            <p:nvPr/>
          </p:nvSpPr>
          <p:spPr>
            <a:xfrm>
              <a:off x="824450" y="1471575"/>
              <a:ext cx="7743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0">
                  <a:solidFill>
                    <a:srgbClr val="B49BC8"/>
                  </a:solidFill>
                </a:rPr>
                <a:t>1</a:t>
              </a:r>
              <a:endParaRPr b="1" sz="8000">
                <a:solidFill>
                  <a:srgbClr val="B49BC8"/>
                </a:solidFill>
              </a:endParaRPr>
            </a:p>
          </p:txBody>
        </p:sp>
        <p:sp>
          <p:nvSpPr>
            <p:cNvPr id="253" name="Google Shape;253;p32"/>
            <p:cNvSpPr txBox="1"/>
            <p:nvPr/>
          </p:nvSpPr>
          <p:spPr>
            <a:xfrm>
              <a:off x="1484100" y="1578525"/>
              <a:ext cx="5467200" cy="8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/>
                <a:t>Overall crime rates in the communities we explored (Lakewood and Elyria, Ohio) appear to impact the home prices in each respective community, explaining as much as 40% of the variance. </a:t>
              </a:r>
              <a:endParaRPr/>
            </a:p>
          </p:txBody>
        </p:sp>
      </p:grpSp>
      <p:grpSp>
        <p:nvGrpSpPr>
          <p:cNvPr id="254" name="Google Shape;254;p32"/>
          <p:cNvGrpSpPr/>
          <p:nvPr/>
        </p:nvGrpSpPr>
        <p:grpSpPr>
          <a:xfrm>
            <a:off x="575725" y="2514751"/>
            <a:ext cx="6468000" cy="1107285"/>
            <a:chOff x="728125" y="1414425"/>
            <a:chExt cx="6468000" cy="1157400"/>
          </a:xfrm>
        </p:grpSpPr>
        <p:sp>
          <p:nvSpPr>
            <p:cNvPr id="255" name="Google Shape;255;p32"/>
            <p:cNvSpPr/>
            <p:nvPr/>
          </p:nvSpPr>
          <p:spPr>
            <a:xfrm>
              <a:off x="728125" y="1414425"/>
              <a:ext cx="6468000" cy="115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2"/>
            <p:cNvSpPr txBox="1"/>
            <p:nvPr/>
          </p:nvSpPr>
          <p:spPr>
            <a:xfrm>
              <a:off x="824450" y="1471575"/>
              <a:ext cx="7743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0">
                  <a:solidFill>
                    <a:srgbClr val="B49BC8"/>
                  </a:solidFill>
                </a:rPr>
                <a:t>2</a:t>
              </a:r>
              <a:endParaRPr b="1" sz="8000">
                <a:solidFill>
                  <a:srgbClr val="B49BC8"/>
                </a:solidFill>
              </a:endParaRPr>
            </a:p>
          </p:txBody>
        </p:sp>
        <p:sp>
          <p:nvSpPr>
            <p:cNvPr id="257" name="Google Shape;257;p32"/>
            <p:cNvSpPr txBox="1"/>
            <p:nvPr/>
          </p:nvSpPr>
          <p:spPr>
            <a:xfrm>
              <a:off x="1484100" y="1578525"/>
              <a:ext cx="5467200" cy="8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/>
                <a:t>Specific types of crimes can impact home prices more significantly.  For example, breaking and entering impacts home prices more significantly than crimes such as trespassing and vandalism.</a:t>
              </a:r>
              <a:endParaRPr/>
            </a:p>
          </p:txBody>
        </p:sp>
      </p:grpSp>
      <p:grpSp>
        <p:nvGrpSpPr>
          <p:cNvPr id="258" name="Google Shape;258;p32"/>
          <p:cNvGrpSpPr/>
          <p:nvPr/>
        </p:nvGrpSpPr>
        <p:grpSpPr>
          <a:xfrm>
            <a:off x="575725" y="3687316"/>
            <a:ext cx="6468000" cy="1107285"/>
            <a:chOff x="728125" y="1414425"/>
            <a:chExt cx="6468000" cy="1157400"/>
          </a:xfrm>
        </p:grpSpPr>
        <p:sp>
          <p:nvSpPr>
            <p:cNvPr id="259" name="Google Shape;259;p32"/>
            <p:cNvSpPr/>
            <p:nvPr/>
          </p:nvSpPr>
          <p:spPr>
            <a:xfrm>
              <a:off x="728125" y="1414425"/>
              <a:ext cx="6468000" cy="115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 txBox="1"/>
            <p:nvPr/>
          </p:nvSpPr>
          <p:spPr>
            <a:xfrm>
              <a:off x="824450" y="1471575"/>
              <a:ext cx="7743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0">
                  <a:solidFill>
                    <a:srgbClr val="B49BC8"/>
                  </a:solidFill>
                </a:rPr>
                <a:t>3</a:t>
              </a:r>
              <a:endParaRPr b="1" sz="8000">
                <a:solidFill>
                  <a:srgbClr val="B49BC8"/>
                </a:solidFill>
              </a:endParaRPr>
            </a:p>
          </p:txBody>
        </p:sp>
        <p:sp>
          <p:nvSpPr>
            <p:cNvPr id="261" name="Google Shape;261;p32"/>
            <p:cNvSpPr txBox="1"/>
            <p:nvPr/>
          </p:nvSpPr>
          <p:spPr>
            <a:xfrm>
              <a:off x="1484100" y="1578514"/>
              <a:ext cx="5535000" cy="8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</a:rPr>
                <a:t>Recent trends appear to be driving much of the correlation between crime and home prices, so don’t ‘mortgage the house’ to bet on the housing markets using crime rates as a leading indicator.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/>
        </p:nvSpPr>
        <p:spPr>
          <a:xfrm>
            <a:off x="281050" y="345850"/>
            <a:ext cx="711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Caveats &amp; Considerations</a:t>
            </a:r>
            <a:endParaRPr b="1" sz="4800"/>
          </a:p>
        </p:txBody>
      </p:sp>
      <p:sp>
        <p:nvSpPr>
          <p:cNvPr id="267" name="Google Shape;267;p33"/>
          <p:cNvSpPr txBox="1"/>
          <p:nvPr/>
        </p:nvSpPr>
        <p:spPr>
          <a:xfrm>
            <a:off x="552450" y="1139250"/>
            <a:ext cx="71136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Crime data seems particularly </a:t>
            </a:r>
            <a:r>
              <a:rPr b="1" lang="en" sz="1600"/>
              <a:t>prone to human error</a:t>
            </a:r>
            <a:r>
              <a:rPr lang="en" sz="1600"/>
              <a:t>, given humans input qualitative information into systems.</a:t>
            </a:r>
            <a:endParaRPr sz="1600"/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Crime rate decline could also be explained by changes in reporting techniques, versus actual declines in crime itself</a:t>
            </a:r>
            <a:endParaRPr sz="13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A more robust analysis would need to </a:t>
            </a:r>
            <a:r>
              <a:rPr b="1" lang="en" sz="1600"/>
              <a:t>control for other variables</a:t>
            </a:r>
            <a:r>
              <a:rPr lang="en" sz="1600"/>
              <a:t> that can influence home prices (e.g., school quality, etc.).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More </a:t>
            </a:r>
            <a:r>
              <a:rPr b="1" lang="en" sz="1600"/>
              <a:t>recent trends appear to be driving much of the correlation</a:t>
            </a:r>
            <a:r>
              <a:rPr lang="en" sz="1600"/>
              <a:t>, so a longer term analysis is necessary to draw definitive conclusions.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This analysis only includes two communities.  To make broader citywide or national assessments, we would need to </a:t>
            </a:r>
            <a:r>
              <a:rPr b="1" lang="en" sz="1600"/>
              <a:t>include more communities / regions.</a:t>
            </a:r>
            <a:br>
              <a:rPr lang="en" sz="1600"/>
            </a:b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7587" l="0" r="0" t="18173"/>
          <a:stretch/>
        </p:blipFill>
        <p:spPr>
          <a:xfrm>
            <a:off x="0" y="0"/>
            <a:ext cx="9144000" cy="52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/>
          <p:nvPr/>
        </p:nvSpPr>
        <p:spPr>
          <a:xfrm>
            <a:off x="0" y="0"/>
            <a:ext cx="9144000" cy="5211600"/>
          </a:xfrm>
          <a:prstGeom prst="rect">
            <a:avLst/>
          </a:prstGeom>
          <a:solidFill>
            <a:srgbClr val="000000">
              <a:alpha val="2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647700" y="2225100"/>
            <a:ext cx="72201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FFFFF"/>
                </a:solidFill>
              </a:rPr>
              <a:t>Discussion + Questions</a:t>
            </a:r>
            <a:endParaRPr b="1" sz="4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4028" r="7436" t="0"/>
          <a:stretch/>
        </p:blipFill>
        <p:spPr>
          <a:xfrm>
            <a:off x="6166550" y="2647950"/>
            <a:ext cx="1973000" cy="22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775" y="2657138"/>
            <a:ext cx="2184350" cy="221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5">
            <a:alphaModFix/>
          </a:blip>
          <a:srcRect b="0" l="0" r="8374" t="0"/>
          <a:stretch/>
        </p:blipFill>
        <p:spPr>
          <a:xfrm>
            <a:off x="3522450" y="2647950"/>
            <a:ext cx="2509780" cy="22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 rotWithShape="1">
          <a:blip r:embed="rId6">
            <a:alphaModFix/>
          </a:blip>
          <a:srcRect b="0" l="14898" r="9090" t="0"/>
          <a:stretch/>
        </p:blipFill>
        <p:spPr>
          <a:xfrm>
            <a:off x="5617275" y="234425"/>
            <a:ext cx="25097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7">
            <a:alphaModFix/>
          </a:blip>
          <a:srcRect b="0" l="44757" r="0" t="0"/>
          <a:stretch/>
        </p:blipFill>
        <p:spPr>
          <a:xfrm>
            <a:off x="3434274" y="234425"/>
            <a:ext cx="206278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 rotWithShape="1">
          <a:blip r:embed="rId8">
            <a:alphaModFix/>
          </a:blip>
          <a:srcRect b="0" l="27738" r="20598" t="0"/>
          <a:stretch/>
        </p:blipFill>
        <p:spPr>
          <a:xfrm>
            <a:off x="1203775" y="228600"/>
            <a:ext cx="2110274" cy="22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647700" y="2095500"/>
            <a:ext cx="6819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Resources 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552450" y="1291650"/>
            <a:ext cx="72201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>
                <a:solidFill>
                  <a:schemeClr val="hlink"/>
                </a:solidFill>
                <a:hlinkClick r:id="rId3"/>
              </a:rPr>
              <a:t>Google Colab Notebook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>
                <a:solidFill>
                  <a:schemeClr val="hlink"/>
                </a:solidFill>
                <a:hlinkClick r:id="rId4"/>
              </a:rPr>
              <a:t>Proposal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 Sources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 u="sng">
                <a:solidFill>
                  <a:schemeClr val="hlink"/>
                </a:solidFill>
                <a:hlinkClick r:id="rId5"/>
              </a:rPr>
              <a:t>Crime (Lakewood)</a:t>
            </a:r>
            <a:r>
              <a:rPr b="1" lang="en" sz="1800"/>
              <a:t> (Socrata)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 u="sng">
                <a:solidFill>
                  <a:schemeClr val="hlink"/>
                </a:solidFill>
                <a:hlinkClick r:id="rId6"/>
              </a:rPr>
              <a:t>Crime (Elyria)</a:t>
            </a:r>
            <a:r>
              <a:rPr b="1" lang="en" sz="1800"/>
              <a:t> (Socrata)</a:t>
            </a:r>
            <a:br>
              <a:rPr b="1" lang="en" sz="1800"/>
            </a:br>
            <a:r>
              <a:rPr b="1" lang="en" sz="1800" u="sng">
                <a:solidFill>
                  <a:schemeClr val="hlink"/>
                </a:solidFill>
                <a:hlinkClick r:id="rId7"/>
              </a:rPr>
              <a:t>Real Estate</a:t>
            </a:r>
            <a:r>
              <a:rPr b="1" lang="en" sz="1800"/>
              <a:t> (Zillow)</a:t>
            </a:r>
            <a:br>
              <a:rPr b="1" lang="en" sz="1800"/>
            </a:br>
            <a:endParaRPr b="1" sz="1800"/>
          </a:p>
        </p:txBody>
      </p:sp>
      <p:sp>
        <p:nvSpPr>
          <p:cNvPr id="295" name="Google Shape;295;p37"/>
          <p:cNvSpPr txBox="1"/>
          <p:nvPr/>
        </p:nvSpPr>
        <p:spPr>
          <a:xfrm>
            <a:off x="647700" y="361950"/>
            <a:ext cx="68199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Resources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52450" y="986850"/>
            <a:ext cx="4345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Sources</a:t>
            </a:r>
            <a:endParaRPr b="1"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Crime (Lakewood)</a:t>
            </a:r>
            <a:r>
              <a:rPr lang="en"/>
              <a:t> (Socrata, time series)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Crime (Elyria)</a:t>
            </a:r>
            <a:r>
              <a:rPr lang="en"/>
              <a:t> (Socrata, time series)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Real Estate</a:t>
            </a:r>
            <a:r>
              <a:rPr lang="en"/>
              <a:t> (Zillow, time series)</a:t>
            </a:r>
            <a:br>
              <a:rPr b="1" lang="en" sz="1800"/>
            </a:br>
            <a:endParaRPr b="1" sz="1800"/>
          </a:p>
        </p:txBody>
      </p:sp>
      <p:sp>
        <p:nvSpPr>
          <p:cNvPr id="69" name="Google Shape;69;p15"/>
          <p:cNvSpPr txBox="1"/>
          <p:nvPr/>
        </p:nvSpPr>
        <p:spPr>
          <a:xfrm>
            <a:off x="647700" y="361950"/>
            <a:ext cx="6819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Methodology &amp; Data Sources</a:t>
            </a:r>
            <a:endParaRPr b="1" sz="2400"/>
          </a:p>
        </p:txBody>
      </p:sp>
      <p:sp>
        <p:nvSpPr>
          <p:cNvPr id="70" name="Google Shape;70;p15"/>
          <p:cNvSpPr txBox="1"/>
          <p:nvPr/>
        </p:nvSpPr>
        <p:spPr>
          <a:xfrm>
            <a:off x="552450" y="2132250"/>
            <a:ext cx="74190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Collection &amp; Analysis</a:t>
            </a:r>
            <a:endParaRPr b="1"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Conducting API calls, importing csv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Recoding (e.g., correcting human input errors and inconsistencies)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Cleaning (e.g., removing outliers)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Smoothing for </a:t>
            </a:r>
            <a:r>
              <a:rPr lang="en"/>
              <a:t>erratic</a:t>
            </a:r>
            <a:r>
              <a:rPr lang="en"/>
              <a:t> data (rolling means)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Inner joins on data sets using zip, year, and month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Plotting &amp; correlation analysis (r and r-square) to explore statistical relationships</a:t>
            </a:r>
            <a:br>
              <a:rPr lang="en"/>
            </a:b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552450" y="3862700"/>
            <a:ext cx="74190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Key Libraries</a:t>
            </a:r>
            <a:endParaRPr b="1"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Pandas, Numpy, Matplotlib (including patches), requests, time, csv, pprint, json, google.colab, scipy.stats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81050" y="345850"/>
            <a:ext cx="72201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If you only remember three things</a:t>
            </a:r>
            <a:endParaRPr b="1"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(i.e., Executive Summary) </a:t>
            </a: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>
            <a:off x="575725" y="1342187"/>
            <a:ext cx="6468000" cy="1107285"/>
            <a:chOff x="728125" y="1414425"/>
            <a:chExt cx="6468000" cy="1157400"/>
          </a:xfrm>
        </p:grpSpPr>
        <p:sp>
          <p:nvSpPr>
            <p:cNvPr id="78" name="Google Shape;78;p16"/>
            <p:cNvSpPr/>
            <p:nvPr/>
          </p:nvSpPr>
          <p:spPr>
            <a:xfrm>
              <a:off x="728125" y="1414425"/>
              <a:ext cx="6468000" cy="115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 txBox="1"/>
            <p:nvPr/>
          </p:nvSpPr>
          <p:spPr>
            <a:xfrm>
              <a:off x="824450" y="1471575"/>
              <a:ext cx="7743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0">
                  <a:solidFill>
                    <a:srgbClr val="B49BC8"/>
                  </a:solidFill>
                </a:rPr>
                <a:t>1</a:t>
              </a:r>
              <a:endParaRPr b="1" sz="8000">
                <a:solidFill>
                  <a:srgbClr val="B49BC8"/>
                </a:solidFill>
              </a:endParaRPr>
            </a:p>
          </p:txBody>
        </p:sp>
        <p:sp>
          <p:nvSpPr>
            <p:cNvPr id="80" name="Google Shape;80;p16"/>
            <p:cNvSpPr txBox="1"/>
            <p:nvPr/>
          </p:nvSpPr>
          <p:spPr>
            <a:xfrm>
              <a:off x="1484100" y="1578525"/>
              <a:ext cx="5467200" cy="8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/>
                <a:t>Overall c</a:t>
              </a:r>
              <a:r>
                <a:rPr lang="en"/>
                <a:t>rime rates in the communities we explored (Lakewood and Elyria, Ohio) appear to impact the home prices in each respective community, explaining as much as 40% of the variance. </a:t>
              </a:r>
              <a:endParaRPr/>
            </a:p>
          </p:txBody>
        </p:sp>
      </p:grpSp>
      <p:grpSp>
        <p:nvGrpSpPr>
          <p:cNvPr id="81" name="Google Shape;81;p16"/>
          <p:cNvGrpSpPr/>
          <p:nvPr/>
        </p:nvGrpSpPr>
        <p:grpSpPr>
          <a:xfrm>
            <a:off x="575725" y="2514751"/>
            <a:ext cx="6468000" cy="1107285"/>
            <a:chOff x="728125" y="1414425"/>
            <a:chExt cx="6468000" cy="1157400"/>
          </a:xfrm>
        </p:grpSpPr>
        <p:sp>
          <p:nvSpPr>
            <p:cNvPr id="82" name="Google Shape;82;p16"/>
            <p:cNvSpPr/>
            <p:nvPr/>
          </p:nvSpPr>
          <p:spPr>
            <a:xfrm>
              <a:off x="728125" y="1414425"/>
              <a:ext cx="6468000" cy="115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824450" y="1471575"/>
              <a:ext cx="7743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0">
                  <a:solidFill>
                    <a:srgbClr val="B49BC8"/>
                  </a:solidFill>
                </a:rPr>
                <a:t>2</a:t>
              </a:r>
              <a:endParaRPr b="1" sz="8000">
                <a:solidFill>
                  <a:srgbClr val="B49BC8"/>
                </a:solidFill>
              </a:endParaRPr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1484100" y="1578525"/>
              <a:ext cx="5467200" cy="8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/>
                <a:t>Specific types of crimes can impact home prices more significantly.  For example, breaking and entering impacts home prices more significantly than crimes such as trespassing and vandalism.</a:t>
              </a:r>
              <a:endParaRPr/>
            </a:p>
          </p:txBody>
        </p:sp>
      </p:grpSp>
      <p:grpSp>
        <p:nvGrpSpPr>
          <p:cNvPr id="85" name="Google Shape;85;p16"/>
          <p:cNvGrpSpPr/>
          <p:nvPr/>
        </p:nvGrpSpPr>
        <p:grpSpPr>
          <a:xfrm>
            <a:off x="575725" y="3687316"/>
            <a:ext cx="6468000" cy="1107285"/>
            <a:chOff x="728125" y="1414425"/>
            <a:chExt cx="6468000" cy="1157400"/>
          </a:xfrm>
        </p:grpSpPr>
        <p:sp>
          <p:nvSpPr>
            <p:cNvPr id="86" name="Google Shape;86;p16"/>
            <p:cNvSpPr/>
            <p:nvPr/>
          </p:nvSpPr>
          <p:spPr>
            <a:xfrm>
              <a:off x="728125" y="1414425"/>
              <a:ext cx="6468000" cy="115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824450" y="1471575"/>
              <a:ext cx="7743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0">
                  <a:solidFill>
                    <a:srgbClr val="B49BC8"/>
                  </a:solidFill>
                </a:rPr>
                <a:t>3</a:t>
              </a:r>
              <a:endParaRPr b="1" sz="8000">
                <a:solidFill>
                  <a:srgbClr val="B49BC8"/>
                </a:solidFill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1484100" y="1578514"/>
              <a:ext cx="5535000" cy="8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</a:rPr>
                <a:t>Recent trends appear to be driving much of the correlation between crime and home prices, so don’t ‘mortgage the house’ to bet on the housing markets using crime rates as a leading indicator.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647700" y="2137950"/>
            <a:ext cx="7220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Detailed Findings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1938500" y="1834475"/>
            <a:ext cx="4671300" cy="309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2104"/>
          <a:stretch/>
        </p:blipFill>
        <p:spPr>
          <a:xfrm>
            <a:off x="2372975" y="2023602"/>
            <a:ext cx="4068399" cy="25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1938500" y="1447050"/>
            <a:ext cx="472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Prices, Cost Per Square Foot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 rot="-5400000">
            <a:off x="715975" y="3182575"/>
            <a:ext cx="3095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Price Per Square Foot, Dollars</a:t>
            </a:r>
            <a:endParaRPr sz="1000"/>
          </a:p>
        </p:txBody>
      </p:sp>
      <p:sp>
        <p:nvSpPr>
          <p:cNvPr id="102" name="Google Shape;102;p18"/>
          <p:cNvSpPr/>
          <p:nvPr/>
        </p:nvSpPr>
        <p:spPr>
          <a:xfrm>
            <a:off x="3366600" y="2733475"/>
            <a:ext cx="860400" cy="334500"/>
          </a:xfrm>
          <a:prstGeom prst="wedgeRoundRectCallout">
            <a:avLst>
              <a:gd fmla="val 36259" name="adj1"/>
              <a:gd fmla="val 7469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Aug 2005</a:t>
            </a:r>
            <a:endParaRPr sz="1000"/>
          </a:p>
        </p:txBody>
      </p:sp>
      <p:sp>
        <p:nvSpPr>
          <p:cNvPr id="103" name="Google Shape;103;p18"/>
          <p:cNvSpPr/>
          <p:nvPr/>
        </p:nvSpPr>
        <p:spPr>
          <a:xfrm>
            <a:off x="4652375" y="3113213"/>
            <a:ext cx="813000" cy="399300"/>
          </a:xfrm>
          <a:prstGeom prst="wedgeRoundRectCallout">
            <a:avLst>
              <a:gd fmla="val 12527" name="adj1"/>
              <a:gd fmla="val 10420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Dec </a:t>
            </a:r>
            <a:r>
              <a:rPr lang="en" sz="1000"/>
              <a:t>2011</a:t>
            </a:r>
            <a:endParaRPr sz="1000"/>
          </a:p>
        </p:txBody>
      </p:sp>
      <p:sp>
        <p:nvSpPr>
          <p:cNvPr id="104" name="Google Shape;104;p18"/>
          <p:cNvSpPr txBox="1"/>
          <p:nvPr/>
        </p:nvSpPr>
        <p:spPr>
          <a:xfrm>
            <a:off x="281050" y="345850"/>
            <a:ext cx="7880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Real estate prices in Lakewood and Elyria have fluctuated, but are currently on the rise</a:t>
            </a:r>
            <a:endParaRPr b="1" sz="4800"/>
          </a:p>
        </p:txBody>
      </p:sp>
      <p:sp>
        <p:nvSpPr>
          <p:cNvPr id="105" name="Google Shape;105;p18"/>
          <p:cNvSpPr txBox="1"/>
          <p:nvPr/>
        </p:nvSpPr>
        <p:spPr>
          <a:xfrm>
            <a:off x="3581888" y="46089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Months (Indexed): 2010 - 2018 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4600770" y="1757125"/>
            <a:ext cx="4306800" cy="317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198425" y="1757125"/>
            <a:ext cx="4306800" cy="317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81050" y="345850"/>
            <a:ext cx="7350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While seasonal, overall crime rates in Lakewood are in decline</a:t>
            </a:r>
            <a:endParaRPr b="1" sz="4800"/>
          </a:p>
        </p:txBody>
      </p:sp>
      <p:sp>
        <p:nvSpPr>
          <p:cNvPr id="113" name="Google Shape;113;p19"/>
          <p:cNvSpPr txBox="1"/>
          <p:nvPr/>
        </p:nvSpPr>
        <p:spPr>
          <a:xfrm>
            <a:off x="198425" y="1357800"/>
            <a:ext cx="4306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Lakewood</a:t>
            </a:r>
            <a:r>
              <a:rPr lang="en"/>
              <a:t> Crime Data - Raw 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4600750" y="1368388"/>
            <a:ext cx="4306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Lakewood</a:t>
            </a:r>
            <a:r>
              <a:rPr lang="en"/>
              <a:t> Crime Data - Cleaned &amp; Smoothed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32" y="1938500"/>
            <a:ext cx="3986068" cy="27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50" y="1938500"/>
            <a:ext cx="3882026" cy="26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1399475" y="3492700"/>
            <a:ext cx="992100" cy="334500"/>
          </a:xfrm>
          <a:prstGeom prst="wedgeRoundRectCallout">
            <a:avLst>
              <a:gd fmla="val 16687" name="adj1"/>
              <a:gd fmla="val -9744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Dec</a:t>
            </a:r>
            <a:r>
              <a:rPr lang="en" sz="1000"/>
              <a:t> 2012</a:t>
            </a:r>
            <a:endParaRPr sz="1000"/>
          </a:p>
        </p:txBody>
      </p:sp>
      <p:sp>
        <p:nvSpPr>
          <p:cNvPr id="118" name="Google Shape;118;p19"/>
          <p:cNvSpPr/>
          <p:nvPr/>
        </p:nvSpPr>
        <p:spPr>
          <a:xfrm>
            <a:off x="1855050" y="3962625"/>
            <a:ext cx="1946700" cy="399300"/>
          </a:xfrm>
          <a:prstGeom prst="wedgeRoundRectCallout">
            <a:avLst>
              <a:gd fmla="val 63347" name="adj1"/>
              <a:gd fmla="val 807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Late</a:t>
            </a:r>
            <a:r>
              <a:rPr lang="en" sz="1000"/>
              <a:t> outliers suggest slow reporting or systems updating</a:t>
            </a:r>
            <a:endParaRPr sz="1000"/>
          </a:p>
        </p:txBody>
      </p:sp>
      <p:sp>
        <p:nvSpPr>
          <p:cNvPr id="119" name="Google Shape;119;p19"/>
          <p:cNvSpPr txBox="1"/>
          <p:nvPr/>
        </p:nvSpPr>
        <p:spPr>
          <a:xfrm rot="-5400000">
            <a:off x="-1050925" y="307537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</a:t>
            </a:r>
            <a:endParaRPr sz="1000"/>
          </a:p>
        </p:txBody>
      </p:sp>
      <p:sp>
        <p:nvSpPr>
          <p:cNvPr id="120" name="Google Shape;120;p19"/>
          <p:cNvSpPr txBox="1"/>
          <p:nvPr/>
        </p:nvSpPr>
        <p:spPr>
          <a:xfrm rot="-5400000">
            <a:off x="3322650" y="304622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</a:t>
            </a:r>
            <a:endParaRPr sz="1000"/>
          </a:p>
        </p:txBody>
      </p:sp>
      <p:sp>
        <p:nvSpPr>
          <p:cNvPr id="121" name="Google Shape;121;p19"/>
          <p:cNvSpPr txBox="1"/>
          <p:nvPr/>
        </p:nvSpPr>
        <p:spPr>
          <a:xfrm>
            <a:off x="1448288" y="46089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2010 - 2018 </a:t>
            </a:r>
            <a:endParaRPr sz="1000"/>
          </a:p>
        </p:txBody>
      </p:sp>
      <p:sp>
        <p:nvSpPr>
          <p:cNvPr id="122" name="Google Shape;122;p19"/>
          <p:cNvSpPr txBox="1"/>
          <p:nvPr/>
        </p:nvSpPr>
        <p:spPr>
          <a:xfrm>
            <a:off x="5791688" y="46089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2010 - 2018 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4600773" y="1757125"/>
            <a:ext cx="4306800" cy="31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198425" y="1757125"/>
            <a:ext cx="4306800" cy="31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281050" y="345850"/>
            <a:ext cx="711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Similarly, crime rates in Elyria have largely declined in recent years</a:t>
            </a:r>
            <a:endParaRPr b="1" sz="4800"/>
          </a:p>
        </p:txBody>
      </p:sp>
      <p:sp>
        <p:nvSpPr>
          <p:cNvPr id="130" name="Google Shape;130;p20"/>
          <p:cNvSpPr txBox="1"/>
          <p:nvPr/>
        </p:nvSpPr>
        <p:spPr>
          <a:xfrm>
            <a:off x="198425" y="1357800"/>
            <a:ext cx="4306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Elyria Crime Data - Raw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4600750" y="1368388"/>
            <a:ext cx="4306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Elyria Crime Data - Cleaned &amp; Smoothed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925" y="1853683"/>
            <a:ext cx="4030875" cy="278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50" y="1853675"/>
            <a:ext cx="3975338" cy="27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>
            <a:off x="2706950" y="3377025"/>
            <a:ext cx="785700" cy="334500"/>
          </a:xfrm>
          <a:prstGeom prst="wedgeRoundRectCallout">
            <a:avLst>
              <a:gd fmla="val -73969" name="adj1"/>
              <a:gd fmla="val -1427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Feb 2013</a:t>
            </a:r>
            <a:endParaRPr sz="1000"/>
          </a:p>
        </p:txBody>
      </p:sp>
      <p:sp>
        <p:nvSpPr>
          <p:cNvPr id="135" name="Google Shape;135;p20"/>
          <p:cNvSpPr/>
          <p:nvPr/>
        </p:nvSpPr>
        <p:spPr>
          <a:xfrm>
            <a:off x="1165625" y="3962625"/>
            <a:ext cx="2559900" cy="399300"/>
          </a:xfrm>
          <a:prstGeom prst="wedgeRoundRectCallout">
            <a:avLst>
              <a:gd fmla="val -55640" name="adj1"/>
              <a:gd fmla="val 2327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Early outliers suggest slow adoptions of new crime reporting systems</a:t>
            </a:r>
            <a:endParaRPr sz="1000"/>
          </a:p>
        </p:txBody>
      </p:sp>
      <p:sp>
        <p:nvSpPr>
          <p:cNvPr id="136" name="Google Shape;136;p20"/>
          <p:cNvSpPr txBox="1"/>
          <p:nvPr/>
        </p:nvSpPr>
        <p:spPr>
          <a:xfrm rot="-5400000">
            <a:off x="-1050925" y="307537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</a:t>
            </a:r>
            <a:endParaRPr sz="1000"/>
          </a:p>
        </p:txBody>
      </p:sp>
      <p:sp>
        <p:nvSpPr>
          <p:cNvPr id="137" name="Google Shape;137;p20"/>
          <p:cNvSpPr txBox="1"/>
          <p:nvPr/>
        </p:nvSpPr>
        <p:spPr>
          <a:xfrm rot="-5400000">
            <a:off x="3322650" y="304622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Reported Crimes (Total Incidents)</a:t>
            </a:r>
            <a:endParaRPr sz="1000"/>
          </a:p>
        </p:txBody>
      </p:sp>
      <p:sp>
        <p:nvSpPr>
          <p:cNvPr id="138" name="Google Shape;138;p20"/>
          <p:cNvSpPr txBox="1"/>
          <p:nvPr/>
        </p:nvSpPr>
        <p:spPr>
          <a:xfrm>
            <a:off x="1448288" y="46089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2010 - 2015 </a:t>
            </a:r>
            <a:endParaRPr sz="1000"/>
          </a:p>
        </p:txBody>
      </p:sp>
      <p:sp>
        <p:nvSpPr>
          <p:cNvPr id="139" name="Google Shape;139;p20"/>
          <p:cNvSpPr txBox="1"/>
          <p:nvPr/>
        </p:nvSpPr>
        <p:spPr>
          <a:xfrm>
            <a:off x="5791688" y="4608925"/>
            <a:ext cx="212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Month (Indexed): 2010 - 2015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2307825" y="1693825"/>
            <a:ext cx="4635600" cy="330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6583" l="5311" r="0" t="6217"/>
          <a:stretch/>
        </p:blipFill>
        <p:spPr>
          <a:xfrm>
            <a:off x="2752250" y="1915600"/>
            <a:ext cx="4113401" cy="27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2307925" y="1294525"/>
            <a:ext cx="4635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Rates &amp; Home Values Scatter</a:t>
            </a:r>
            <a:r>
              <a:rPr lang="en"/>
              <a:t> </a:t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 rot="-5400000">
            <a:off x="1082675" y="3075375"/>
            <a:ext cx="2898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Price Per Square Foot, Dollars</a:t>
            </a:r>
            <a:endParaRPr sz="1000"/>
          </a:p>
        </p:txBody>
      </p:sp>
      <p:sp>
        <p:nvSpPr>
          <p:cNvPr id="148" name="Google Shape;148;p21"/>
          <p:cNvSpPr txBox="1"/>
          <p:nvPr/>
        </p:nvSpPr>
        <p:spPr>
          <a:xfrm>
            <a:off x="3963200" y="4608925"/>
            <a:ext cx="2146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Reported Crimes (Total Incidents)</a:t>
            </a:r>
            <a:endParaRPr sz="1000"/>
          </a:p>
        </p:txBody>
      </p:sp>
      <p:sp>
        <p:nvSpPr>
          <p:cNvPr id="149" name="Google Shape;149;p21"/>
          <p:cNvSpPr txBox="1"/>
          <p:nvPr/>
        </p:nvSpPr>
        <p:spPr>
          <a:xfrm>
            <a:off x="281050" y="345850"/>
            <a:ext cx="7718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 scatter diagram of crime rates and home values hint at a relationship, but we need to go deeper...</a:t>
            </a:r>
            <a:endParaRPr b="1"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